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40"/>
  </p:notesMasterIdLst>
  <p:sldIdLst>
    <p:sldId id="256" r:id="rId3"/>
    <p:sldId id="404" r:id="rId4"/>
    <p:sldId id="405" r:id="rId5"/>
    <p:sldId id="406" r:id="rId6"/>
    <p:sldId id="407" r:id="rId7"/>
    <p:sldId id="408" r:id="rId8"/>
    <p:sldId id="409" r:id="rId9"/>
    <p:sldId id="410" r:id="rId10"/>
    <p:sldId id="411" r:id="rId11"/>
    <p:sldId id="412" r:id="rId12"/>
    <p:sldId id="413" r:id="rId13"/>
    <p:sldId id="414" r:id="rId14"/>
    <p:sldId id="415" r:id="rId15"/>
    <p:sldId id="416" r:id="rId16"/>
    <p:sldId id="417" r:id="rId17"/>
    <p:sldId id="418" r:id="rId18"/>
    <p:sldId id="419" r:id="rId19"/>
    <p:sldId id="420" r:id="rId20"/>
    <p:sldId id="421" r:id="rId21"/>
    <p:sldId id="422" r:id="rId22"/>
    <p:sldId id="423" r:id="rId23"/>
    <p:sldId id="424" r:id="rId24"/>
    <p:sldId id="425" r:id="rId25"/>
    <p:sldId id="426" r:id="rId26"/>
    <p:sldId id="427" r:id="rId27"/>
    <p:sldId id="428" r:id="rId28"/>
    <p:sldId id="429" r:id="rId29"/>
    <p:sldId id="430" r:id="rId30"/>
    <p:sldId id="431" r:id="rId31"/>
    <p:sldId id="432" r:id="rId32"/>
    <p:sldId id="433" r:id="rId33"/>
    <p:sldId id="434" r:id="rId34"/>
    <p:sldId id="435" r:id="rId35"/>
    <p:sldId id="436" r:id="rId36"/>
    <p:sldId id="437" r:id="rId37"/>
    <p:sldId id="290" r:id="rId38"/>
    <p:sldId id="291" r:id="rId39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D757"/>
    <a:srgbClr val="FCE0E4"/>
    <a:srgbClr val="F7B7C0"/>
    <a:srgbClr val="FFE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17" autoAdjust="0"/>
    <p:restoredTop sz="99642" autoAdjust="0"/>
  </p:normalViewPr>
  <p:slideViewPr>
    <p:cSldViewPr showGuides="1">
      <p:cViewPr>
        <p:scale>
          <a:sx n="60" d="100"/>
          <a:sy n="60" d="100"/>
        </p:scale>
        <p:origin x="-1470" y="-15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107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108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109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110" name="AutoShape 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111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35587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4103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38850" cy="48021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1838" cy="5254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1837" cy="5254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ftr"/>
          </p:nvPr>
        </p:nvSpPr>
        <p:spPr bwMode="auto">
          <a:xfrm>
            <a:off x="0" y="10155238"/>
            <a:ext cx="3271838" cy="5254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fld id="{C0DF56D0-CECE-449F-806C-25594957CF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467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DA19F75-A1C6-429E-A739-AF401624FA4E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4283075" y="10155238"/>
            <a:ext cx="3273425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buClrTx/>
              <a:buFontTx/>
              <a:buNone/>
            </a:pPr>
            <a:fld id="{ED3B4A5C-7512-4319-9F17-543FD8741438}" type="slidenum">
              <a:rPr lang="ru-RU" altLang="ru-RU" sz="1200">
                <a:solidFill>
                  <a:srgbClr val="000000"/>
                </a:solidFill>
                <a:latin typeface="Calibri" pitchFamily="34" charset="0"/>
              </a:rPr>
              <a:pPr algn="r" eaLnBrk="1" hangingPunct="1">
                <a:lnSpc>
                  <a:spcPct val="100000"/>
                </a:lnSpc>
                <a:buClrTx/>
                <a:buFontTx/>
                <a:buNone/>
              </a:pPr>
              <a:t>1</a:t>
            </a:fld>
            <a:endParaRPr lang="ru-RU" altLang="ru-RU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5113" cy="4010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8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3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4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5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6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7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8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9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10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11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12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13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14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15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16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17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18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19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20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21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22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23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24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25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26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27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28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29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30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31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32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33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34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A7C4395-E4B4-4B70-BD20-D05413E07A0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35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763A0704-404A-4407-B6DE-D9F31EF4C4E3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36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01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4000" cy="40005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0438" cy="4803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/>
            <a:fld id="{93D56C7B-5D4C-4F9C-BCA9-A0DEFD52E28B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/>
              <a:t>37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1139" name="Text Box 1"/>
          <p:cNvSpPr txBox="1">
            <a:spLocks noChangeArrowheads="1"/>
          </p:cNvSpPr>
          <p:nvPr/>
        </p:nvSpPr>
        <p:spPr bwMode="auto">
          <a:xfrm>
            <a:off x="4281488" y="10155238"/>
            <a:ext cx="3273425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buClrTx/>
              <a:buFontTx/>
              <a:buNone/>
            </a:pPr>
            <a:fld id="{D27122AE-8A13-4E11-B988-1CFFD5EAAACD}" type="slidenum">
              <a:rPr lang="ru-RU" altLang="ru-RU" sz="1200">
                <a:solidFill>
                  <a:srgbClr val="000000"/>
                </a:solidFill>
                <a:latin typeface="Calibri" pitchFamily="34" charset="0"/>
              </a:rPr>
              <a:pPr algn="r" eaLnBrk="1" hangingPunct="1">
                <a:lnSpc>
                  <a:spcPct val="100000"/>
                </a:lnSpc>
                <a:buClrTx/>
                <a:buFontTx/>
                <a:buNone/>
              </a:pPr>
              <a:t>37</a:t>
            </a:fld>
            <a:endParaRPr lang="ru-RU" altLang="ru-RU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11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5113" cy="4010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8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D7B7B-C25A-4801-8BA9-6A652040B7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34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19A99-915F-403E-BDAD-337F88C1B3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600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481AB-047A-406E-A591-1DBBC5652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177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4525" cy="4979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0163" y="1768475"/>
            <a:ext cx="4454525" cy="4979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8C2D4-1762-495B-886B-1541E623AD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4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8DBD4-3153-4854-A248-B6D5D50A80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959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A7F96-A73A-4796-AD6C-D92823DF0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557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C6166-9E4C-4AEC-A6A1-B8216A7B53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931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09348-A656-4A3D-88F7-12D9BFD25E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96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84AD9-0474-40B8-B913-E1F2D29E52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90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E622F-B687-4130-A181-17333AF2B1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76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99325" y="301625"/>
            <a:ext cx="2265363" cy="6446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3687" cy="6446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B5EC1-0721-4894-9FB4-F2AC640A2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453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503238" y="301625"/>
            <a:ext cx="9061450" cy="12525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03238" y="1768475"/>
            <a:ext cx="4454525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110163" y="1768475"/>
            <a:ext cx="4454525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238" y="4333875"/>
            <a:ext cx="4454525" cy="241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10163" y="4333875"/>
            <a:ext cx="4454525" cy="241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C6D1E-3B42-41BD-978C-3297CCC6E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820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1450" cy="12525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C7055-0509-4F25-A47A-181DBBEF66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8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E5D7E-B73E-45B6-ABC1-4ECEA9EF3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669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7587D-D791-4DF3-BF59-BA8BA0A59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755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950A-9096-484D-A42B-541D0EBE7B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615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650" y="2184400"/>
            <a:ext cx="4198938" cy="4518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6988" y="2184400"/>
            <a:ext cx="4198937" cy="4518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50B7A-A938-45E6-B93E-5FB547C722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806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0A8EB-496A-4BCD-9EBD-F828B7F9B9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395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161B9-16DE-436C-BD2C-2EB608D9B6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8130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DB734-1C34-4319-BE6D-761215F82C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5737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25A50-5C9B-4BA6-AE15-02FDCA4546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2151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97B75-44AF-41FF-8982-483173BFCB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1944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44D5B-0BE7-4301-AEE9-9941731AA0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787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69150" y="511175"/>
            <a:ext cx="2136775" cy="61912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55650" y="511175"/>
            <a:ext cx="6261100" cy="61912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976FB-CD13-4970-9FB8-07F9F76B24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34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14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1450" cy="49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38387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SimSun" charset="-12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86113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SimSun" charset="-12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38387" cy="511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SimSun" charset="-122"/>
              </a:defRPr>
            </a:lvl1pPr>
          </a:lstStyle>
          <a:p>
            <a:pPr>
              <a:defRPr/>
            </a:pPr>
            <a:fld id="{C1EABFE1-9D87-4B2D-BC1F-828CF9E870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FAED"/>
            </a:gs>
            <a:gs pos="100000">
              <a:srgbClr val="8AF3C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511175"/>
            <a:ext cx="85502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2184400"/>
            <a:ext cx="8550275" cy="451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755650" y="6888163"/>
            <a:ext cx="21002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3443288" y="6888163"/>
            <a:ext cx="31924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3125" y="6888163"/>
            <a:ext cx="2082800" cy="485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+mn-lt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fld id="{BA3F45CC-3C76-4D0A-9BDB-A8BBB2E5AA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SimSun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513570&amp;dst=100082&amp;field=134&amp;date=19.01.2026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login.consultant.ru/link/?req=doc&amp;base=LAW&amp;n=513570&amp;dst=100093&amp;field=134&amp;date=19.01.2026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513570&amp;dst=100082&amp;field=134&amp;date=19.01.2026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login.consultant.ru/link/?req=doc&amp;base=LAW&amp;n=513570&amp;dst=100093&amp;field=134&amp;date=19.01.2026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gochs01@mail.ru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/>
          <p:cNvSpPr>
            <a:spLocks noChangeArrowheads="1"/>
          </p:cNvSpPr>
          <p:nvPr/>
        </p:nvSpPr>
        <p:spPr bwMode="auto">
          <a:xfrm>
            <a:off x="228600" y="204788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787400" y="1181100"/>
            <a:ext cx="8567738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ru-RU" altLang="ru-RU" sz="3600" b="1" dirty="0">
              <a:solidFill>
                <a:srgbClr val="000000"/>
              </a:solidFill>
              <a:latin typeface="Georgia" pitchFamily="18" charset="0"/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ru-RU" altLang="ru-RU" sz="3600" b="1" dirty="0">
              <a:solidFill>
                <a:srgbClr val="000000"/>
              </a:solidFill>
              <a:latin typeface="Georgia" pitchFamily="18" charset="0"/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ru-RU" altLang="ru-RU" sz="3200" b="1" dirty="0">
                <a:solidFill>
                  <a:srgbClr val="000000"/>
                </a:solidFill>
                <a:latin typeface="Georgia" pitchFamily="18" charset="0"/>
              </a:rPr>
              <a:t>Изменения нормативно-правовых актов в области ГОЧС в </a:t>
            </a:r>
            <a:r>
              <a:rPr lang="ru-RU" altLang="ru-RU" sz="3200" b="1" dirty="0" smtClean="0">
                <a:solidFill>
                  <a:srgbClr val="000000"/>
                </a:solidFill>
                <a:latin typeface="Georgia" pitchFamily="18" charset="0"/>
              </a:rPr>
              <a:t>2026 </a:t>
            </a:r>
            <a:r>
              <a:rPr lang="ru-RU" altLang="ru-RU" sz="3200" b="1" dirty="0">
                <a:solidFill>
                  <a:srgbClr val="000000"/>
                </a:solidFill>
                <a:latin typeface="Georgia" pitchFamily="18" charset="0"/>
              </a:rPr>
              <a:t>году</a:t>
            </a:r>
            <a:endParaRPr lang="ru-RU" altLang="ru-RU" sz="3000" b="1" dirty="0">
              <a:solidFill>
                <a:srgbClr val="000000"/>
              </a:solidFill>
              <a:latin typeface="Georgia" pitchFamily="18" charset="0"/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ru-RU" altLang="ru-RU" sz="3200" b="1" dirty="0">
              <a:solidFill>
                <a:srgbClr val="000000"/>
              </a:solidFill>
              <a:latin typeface="Georgia" pitchFamily="18" charset="0"/>
            </a:endParaRP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ru-RU" altLang="ru-RU" sz="3600" dirty="0">
                <a:solidFill>
                  <a:srgbClr val="000000"/>
                </a:solidFill>
                <a:latin typeface="Georgia" pitchFamily="18" charset="0"/>
              </a:rPr>
              <a:t> </a:t>
            </a: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endParaRPr lang="ru-RU" altLang="ru-RU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992188" y="5011738"/>
            <a:ext cx="7056437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ts val="350"/>
              </a:spcBef>
              <a:buClrTx/>
              <a:buFontTx/>
              <a:buNone/>
            </a:pPr>
            <a:endParaRPr lang="ru-RU" altLang="ru-RU" sz="1400" dirty="0">
              <a:solidFill>
                <a:srgbClr val="898989"/>
              </a:solidFill>
            </a:endParaRPr>
          </a:p>
          <a:p>
            <a:pPr eaLnBrk="1" hangingPunct="1">
              <a:lnSpc>
                <a:spcPct val="70000"/>
              </a:lnSpc>
              <a:spcBef>
                <a:spcPts val="350"/>
              </a:spcBef>
              <a:buClrTx/>
              <a:buFontTx/>
              <a:buNone/>
            </a:pPr>
            <a:r>
              <a:rPr lang="ru-RU" altLang="ru-RU" sz="1900" b="1" dirty="0">
                <a:solidFill>
                  <a:srgbClr val="000000"/>
                </a:solidFill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Директор Экспертного Центра</a:t>
            </a:r>
          </a:p>
          <a:p>
            <a:pPr eaLnBrk="1" hangingPunct="1">
              <a:lnSpc>
                <a:spcPct val="70000"/>
              </a:lnSpc>
              <a:spcBef>
                <a:spcPts val="475"/>
              </a:spcBef>
              <a:buClrTx/>
              <a:buFontTx/>
              <a:buNone/>
            </a:pPr>
            <a:r>
              <a:rPr lang="ru-RU" altLang="ru-RU" sz="1900" b="1" dirty="0">
                <a:solidFill>
                  <a:srgbClr val="000000"/>
                </a:solidFill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 «ГОЧС Профи»</a:t>
            </a:r>
          </a:p>
          <a:p>
            <a:pPr eaLnBrk="1" hangingPunct="1">
              <a:lnSpc>
                <a:spcPct val="70000"/>
              </a:lnSpc>
              <a:spcBef>
                <a:spcPts val="475"/>
              </a:spcBef>
              <a:buClrTx/>
              <a:buFontTx/>
              <a:buNone/>
            </a:pPr>
            <a:endParaRPr lang="ru-RU" altLang="ru-RU" sz="1900" b="1" dirty="0">
              <a:solidFill>
                <a:srgbClr val="000000"/>
              </a:solidFill>
              <a:latin typeface="Georgia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ts val="475"/>
              </a:spcBef>
              <a:buClrTx/>
              <a:buFontTx/>
              <a:buNone/>
            </a:pPr>
            <a:r>
              <a:rPr lang="ru-RU" altLang="ru-RU" sz="1900" b="1" dirty="0" err="1">
                <a:solidFill>
                  <a:srgbClr val="000000"/>
                </a:solidFill>
                <a:latin typeface="Georgia" pitchFamily="18" charset="0"/>
              </a:rPr>
              <a:t>Чащихин</a:t>
            </a:r>
            <a:r>
              <a:rPr lang="ru-RU" altLang="ru-RU" sz="1900" b="1" dirty="0">
                <a:solidFill>
                  <a:srgbClr val="000000"/>
                </a:solidFill>
                <a:latin typeface="Georgia" pitchFamily="18" charset="0"/>
              </a:rPr>
              <a:t> Алексей Евгеньевич</a:t>
            </a:r>
          </a:p>
          <a:p>
            <a:pPr eaLnBrk="1" hangingPunct="1">
              <a:lnSpc>
                <a:spcPct val="70000"/>
              </a:lnSpc>
              <a:spcBef>
                <a:spcPts val="475"/>
              </a:spcBef>
              <a:buClrTx/>
              <a:buFontTx/>
              <a:buNone/>
            </a:pPr>
            <a:endParaRPr lang="ru-RU" altLang="ru-RU" sz="1900" b="1" dirty="0">
              <a:solidFill>
                <a:srgbClr val="000000"/>
              </a:solidFill>
              <a:latin typeface="Georgia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ts val="475"/>
              </a:spcBef>
              <a:buClr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Georgia" pitchFamily="18" charset="0"/>
            </a:endParaRPr>
          </a:p>
          <a:p>
            <a:pPr algn="ctr" eaLnBrk="1" hangingPunct="1">
              <a:lnSpc>
                <a:spcPct val="70000"/>
              </a:lnSpc>
              <a:spcBef>
                <a:spcPts val="475"/>
              </a:spcBef>
              <a:buClrTx/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Georgia" pitchFamily="18" charset="0"/>
              </a:rPr>
              <a:t>Нижний Тагил</a:t>
            </a:r>
          </a:p>
          <a:p>
            <a:pPr algn="ctr" eaLnBrk="1" hangingPunct="1">
              <a:lnSpc>
                <a:spcPct val="70000"/>
              </a:lnSpc>
              <a:spcBef>
                <a:spcPts val="475"/>
              </a:spcBef>
              <a:buClrTx/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ru-RU" altLang="ru-RU" sz="1400" b="1" dirty="0" smtClean="0">
                <a:solidFill>
                  <a:srgbClr val="000000"/>
                </a:solidFill>
                <a:latin typeface="Georgia" pitchFamily="18" charset="0"/>
              </a:rPr>
              <a:t>2026</a:t>
            </a:r>
            <a:endParaRPr lang="ru-RU" altLang="ru-RU" sz="1400" b="1" dirty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4956175"/>
            <a:ext cx="155892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Гражданская оборона - система мероприятий по подготовке к защите и по защите населения, материальных и культурных ценностей на территории Российской Федерации от опасностей,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возникающих в период мобилизации, в период действия военного положения, в военное время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;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Мероприятия по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гражданской обороне - организационные и специальные действия, осуществляемые в области гражданской обороны в мирное время,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в период мобилизации, в период действия военного положения, в военное время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 соответствии с федеральными законами и иными нормативными правовыми актами Российской Федерации</a:t>
            </a: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Требования в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области гражданской обороны - специальные условия (правила,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порядок) создания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, эксплуатации технических систем управления гражданской обороны,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убежищ и иных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объектов гражданской обороны,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создания, реконструкции и поддержания в состоянии постоянной готовности к использованию систем оповещения населения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, использования и содержания другой специальной техники и имущества гражданской обороны,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обеспечения населения средствами индивидуальной защиты, организации эвакуации населения, подготовки к защите и защиты материальных и культурных ценностей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, установленные нормативными правовыми актами Российской Федерации;</a:t>
            </a: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216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Территория, 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отнесенная к группе по гражданской </a:t>
            </a: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обороне;</a:t>
            </a:r>
          </a:p>
          <a:p>
            <a:pPr indent="450850" algn="just">
              <a:defRPr/>
            </a:pP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Нештатные формирования 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по обеспечению выполнения мероприятий по гражданской </a:t>
            </a: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обороне;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Управление ГО -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целенаправленная деятельность органов, осуществляющих управление гражданской обороной, по организации </a:t>
            </a: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подготовки к ведению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выполнения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силами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ГО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мероприятий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по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ГО</a:t>
            </a:r>
            <a:endParaRPr lang="ru-RU" sz="2800" dirty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Организации,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отнесенные в установленном порядке к категориям по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ГО,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- организации в зависимости от оборонного и экономического значения, имеющие </a:t>
            </a:r>
            <a:r>
              <a:rPr lang="ru-RU" sz="2800" dirty="0" err="1" smtClean="0">
                <a:solidFill>
                  <a:schemeClr val="tx1"/>
                </a:solidFill>
                <a:latin typeface="Garamond" pitchFamily="18" charset="0"/>
              </a:rPr>
              <a:t>мобзадания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 и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(или) представляющие высокую степень потенциальной опасности возникновения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ЧС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природного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и техногенного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характера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,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а также уникальные в историко-культурном отношении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объекты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963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Подготовка населения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 области гражданской обороны - система мероприятий по обучению населения действиям в случае угрозы возникновения и возникновения опасностей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в период мобилизации, в период действия военного положения, в военное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время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Опасности,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возникающие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в период мобилизации, в период действия военного положения, в военное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время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- совокупность условий, которые возникли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в период мобилизации, в период действия военного положения, в военное время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 и сложились в результате применения (воздействия) или угрозы применения (воздействия) различных видов оружия либо в результате возникновения чрезвычайных ситуаций и при которых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возникло воздействие поражающих факторов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на население, материальные и культурные ценности или существует вероятность возникновения такой угрозы</a:t>
            </a: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7194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Оповещение населения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- доведение до населения сигналов оповещения и экстренной информации об опасностях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, возникающих при военных конфликтах или вследствие этих конфликтов, а также при чрезвычайных ситуациях природного и техногенного </a:t>
            </a: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характера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Системы оповещения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населения - совокупность технических средств, предназначенных для приема, обработки и передачи в автоматизированном и (или) автоматических режимах сигналов оповещения и экстренной информации об опасностях,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 возникающих при военных конфликтах или вследствие этих конфликтов, а также при чрезвычайных ситуациях природного и техногенного характера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5701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Руководство гражданской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обороной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- целенаправленная деятельность Правительства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РФ,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соответствующих руководителей федеральных органов исполнительной власти, органов государственной власти субъектов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РФ,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органов местного самоуправления и организаций по организации планирования, подготовки к проведению, проведения и обеспечению проведения мероприятий по гражданской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обороне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Эвакуация населения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- комплекс мероприятий по организованному перемещению населения из зон опасностей и его размещению в безопасных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районах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Защита материальных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и культурных ценностей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- комплекс организационных мероприятий, направленных на недопущение утраты, снижение потерь материальных и культурных ценностей, а также архивных документов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0517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Основными задачами в области гражданской обороны являются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: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..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оповещение населения об опасностях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, возникающих при военных конфликтах или вследствие этих конфликтов, а также при чрезвычайных ситуациях природного и техногенного характера;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эвакуация населения,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защита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 материальных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и культурных ценностей 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в безопасные районы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;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проведение аварийно-спасательных и других неотложных работ в случае возникновения опасностей для населения 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при военных конфликтах или вследствие этих конфликтов, а также при чрезвычайных ситуациях природного и техногенного характера;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6568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Основными задачами в области гражданской обороны являются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: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..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первоочередное жизнеобеспечение населения, пострадавшего 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при военных конфликтах или вследствие этих конфликтов, а также при чрезвычайных ситуациях природного и техногенного характера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в результате возникновения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опасностей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;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борьба с пожарами, возникшими 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при военных конфликтах или вследствие этих </a:t>
            </a: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конфликтов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в результате возникновения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опасностей;</a:t>
            </a: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восстановление и поддержание порядка в районах, пострадавших 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при военных конфликтах или вследствие этих конфликтов, а также при чрезвычайных ситуациях природного и техногенного </a:t>
            </a: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характера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в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результате возникновения опасностей;</a:t>
            </a: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4411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Основными задачами в области гражданской обороны являются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: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..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обеспечение устойчивости функционирования организаций, необходимых для выживания населения 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при военных конфликтах или вследствие этих конфликтов, а также при чрезвычайных ситуациях природного и техногенного </a:t>
            </a: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характера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в результате возникновения опасностей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;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5003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4. Принципы организации и ведения гражданской обороны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2. Подготовка государства к ведению гражданской обороны осуществляется заблаговременно в мирное время с учетом развития вооружения, военной техники и средств защиты населения от опасностей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, возникающих при военных конфликтах или вследствие этих конфликтов, а также при чрезвычайных ситуациях природного и техногенного характера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.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3. Ведение гражданской обороны на территории </a:t>
            </a:r>
            <a:r>
              <a:rPr lang="ru-RU" sz="2800" dirty="0" err="1" smtClean="0">
                <a:solidFill>
                  <a:schemeClr val="tx1"/>
                </a:solidFill>
                <a:latin typeface="Garamond" pitchFamily="18" charset="0"/>
              </a:rPr>
              <a:t>РФили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 отдельных ее местностях начинается с момента введения в действие Президентом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РФ Плана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гражданской обороны и защиты населения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РФ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по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предложению руководителя федерального органа исполнительной власти, уполномоченного на решение задач в области гражданской обороны.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7107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400" dirty="0">
                <a:solidFill>
                  <a:schemeClr val="tx1"/>
                </a:solidFill>
                <a:latin typeface="Garamond" pitchFamily="18" charset="0"/>
              </a:rPr>
              <a:t>Статья 4.1. Координация деятельности федеральных органов исполнительной власти, </a:t>
            </a:r>
            <a:r>
              <a:rPr lang="ru-RU" sz="2400" dirty="0">
                <a:solidFill>
                  <a:srgbClr val="FF0000"/>
                </a:solidFill>
                <a:latin typeface="Garamond" pitchFamily="18" charset="0"/>
              </a:rPr>
              <a:t>органов государственной власти субъектов </a:t>
            </a:r>
            <a:r>
              <a:rPr lang="ru-RU" sz="2400" dirty="0" smtClean="0">
                <a:solidFill>
                  <a:srgbClr val="FF0000"/>
                </a:solidFill>
                <a:latin typeface="Garamond" pitchFamily="18" charset="0"/>
              </a:rPr>
              <a:t>РФ, </a:t>
            </a:r>
            <a:r>
              <a:rPr lang="ru-RU" sz="2400" dirty="0">
                <a:solidFill>
                  <a:srgbClr val="FF0000"/>
                </a:solidFill>
                <a:latin typeface="Garamond" pitchFamily="18" charset="0"/>
              </a:rPr>
              <a:t>органов местного самоуправления, организаций</a:t>
            </a:r>
            <a:r>
              <a:rPr lang="ru-RU" sz="2400" dirty="0">
                <a:solidFill>
                  <a:schemeClr val="tx1"/>
                </a:solidFill>
                <a:latin typeface="Garamond" pitchFamily="18" charset="0"/>
              </a:rPr>
              <a:t> и органов управления гражданской обороной и сил гражданской обороны</a:t>
            </a:r>
          </a:p>
          <a:p>
            <a:pPr indent="450850" algn="just">
              <a:defRPr/>
            </a:pPr>
            <a:r>
              <a:rPr lang="ru-RU" sz="2400" dirty="0">
                <a:solidFill>
                  <a:schemeClr val="tx1"/>
                </a:solidFill>
                <a:latin typeface="Garamond" pitchFamily="18" charset="0"/>
              </a:rPr>
              <a:t> </a:t>
            </a:r>
            <a:r>
              <a:rPr lang="ru-RU" sz="2400" dirty="0" smtClean="0">
                <a:solidFill>
                  <a:schemeClr val="tx1"/>
                </a:solidFill>
                <a:latin typeface="Garamond" pitchFamily="18" charset="0"/>
              </a:rPr>
              <a:t>1</a:t>
            </a:r>
            <a:r>
              <a:rPr lang="ru-RU" sz="2400" dirty="0">
                <a:solidFill>
                  <a:schemeClr val="tx1"/>
                </a:solidFill>
                <a:latin typeface="Garamond" pitchFamily="18" charset="0"/>
              </a:rPr>
              <a:t>. Координация деятельности федеральных органов исполнительной власти и органов государственной власти субъектов </a:t>
            </a:r>
            <a:r>
              <a:rPr lang="ru-RU" sz="2400" dirty="0" smtClean="0">
                <a:solidFill>
                  <a:schemeClr val="tx1"/>
                </a:solidFill>
                <a:latin typeface="Garamond" pitchFamily="18" charset="0"/>
              </a:rPr>
              <a:t>РФ при </a:t>
            </a:r>
            <a:r>
              <a:rPr lang="ru-RU" sz="2400" dirty="0">
                <a:solidFill>
                  <a:schemeClr val="tx1"/>
                </a:solidFill>
                <a:latin typeface="Garamond" pitchFamily="18" charset="0"/>
              </a:rPr>
              <a:t>проведении указанными органами мероприятий по гражданской обороне осуществляется Правительственной комиссией по предупреждению и ликвидации чрезвычайных ситуаций и обеспечению пожарной безопасности, созданной в соответствии с Федеральным законом от </a:t>
            </a:r>
            <a:r>
              <a:rPr lang="ru-RU" sz="2400" dirty="0" smtClean="0">
                <a:solidFill>
                  <a:schemeClr val="tx1"/>
                </a:solidFill>
                <a:latin typeface="Garamond" pitchFamily="18" charset="0"/>
              </a:rPr>
              <a:t>21.12.1994 N </a:t>
            </a:r>
            <a:r>
              <a:rPr lang="ru-RU" sz="2400" dirty="0">
                <a:solidFill>
                  <a:schemeClr val="tx1"/>
                </a:solidFill>
                <a:latin typeface="Garamond" pitchFamily="18" charset="0"/>
              </a:rPr>
              <a:t>68-ФЗ "О </a:t>
            </a:r>
            <a:r>
              <a:rPr lang="ru-RU" sz="2400" dirty="0" smtClean="0">
                <a:solidFill>
                  <a:schemeClr val="tx1"/>
                </a:solidFill>
                <a:latin typeface="Garamond" pitchFamily="18" charset="0"/>
              </a:rPr>
              <a:t>ЗНТЧС".</a:t>
            </a:r>
            <a:endParaRPr lang="ru-RU" sz="24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400" dirty="0">
                <a:solidFill>
                  <a:schemeClr val="tx1"/>
                </a:solidFill>
                <a:latin typeface="Garamond" pitchFamily="18" charset="0"/>
              </a:rPr>
              <a:t>Решения Правительственной комиссии по предупреждению и ликвидации чрезвычайных ситуаций и обеспечению пожарной безопасности, принимаемые в ходе ведения гражданской обороны, могут оформляться в форме проектов распоряжений Правительства РФ, которые вносятся в установленном порядке в Правительство РФ.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0137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4.1. Координация деятельности федеральных органов исполнительной власти,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органов государственной власти субъектов РФ, органов местного самоуправления, организаций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 и органов управления гражданской обороной и сил гражданской обороны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2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. Координация деятельности территориальных органов федеральных органов исполнительной власти, органов местного самоуправления и организаций при проведении указанными органами и организациями мероприятий по гражданской обороне осуществляется комиссиями по предупреждению и ликвидации чрезвычайных ситуаций и обеспечению пожарной безопасности субъектов Российской Федерации, созданными в соответствии с Федеральным законом от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21.12.1994 N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68-ФЗ "О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ЗНТЧС".</a:t>
            </a: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6572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4.1. Координация деятельности федеральных органов исполнительной власти,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органов государственной власти субъектов РФ, органов местного самоуправления, организаций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 и органов управления гражданской обороной и сил гражданской обороны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….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на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региональном уровне - центры управления в кризисных ситуациях территориальных органов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, подведомственных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федерального органа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исполнительной власти,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уполномоченного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на решение задач в области гражданской обороны, в порядке, установленном федеральным органом исполнительной власти, уполномоченным на решение задач в области гражданской обороны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8100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6. Полномочия Правительства Российской Федерации</a:t>
            </a: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Правительство Российской Федерации: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….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определяет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порядок эвакуации населения,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порядок подготовки к защите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и защиты материальных и культурных ценностей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2173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8. Полномочия органов государственной власти субъектов Российской Федерации и органов местного самоуправления в области гражданской обороны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1. Органы государственной власти субъектов Российской Федерации: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планируют мероприятия по подготовке к эвакуации населения,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по подготовке к защите и защите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материальных и культурных ценностей, развертыванию лечебных и других учреждений, необходимых для первоочередного обеспечения пострадавшего населения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6254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9. Полномочия организаций в области гражданской обороны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 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2. Организации, отнесенные в установленном порядке к категориям по гражданской обороне, создают и поддерживают в состоянии готовности нештатные формирования по обеспечению выполнения мероприятий по гражданской обороне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из числа своих работников в целях участия в обеспечении выполнения мероприятий по гражданской обороне и проведения не связанных с угрозой жизни и здоровью людей неотложных работ при ликвидации чрезвычайных ситуаций.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1696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12. Органы, осуществляющие управление гражданской обороной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 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2) территориальные органы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федерального органа исполнительной власти, уполномоченного на решение задач в области гражданской обороны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1999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15. Силы гражданской обороны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 </a:t>
            </a: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4. Нештатные аварийно-спасательные формирования привлекаются </a:t>
            </a: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для ликвидации чрезвычайных ситуаций в соответствии с установленным порядком действий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при возникновении 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опасностей </a:t>
            </a: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и развитии чрезвычайных ситуаций, а также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для решения задач в области гражданской обороны в соответствии с планами гражданской обороны и защиты населения </a:t>
            </a:r>
            <a:r>
              <a:rPr lang="ru-RU" sz="2800" strike="sngStrike" dirty="0" smtClean="0">
                <a:solidFill>
                  <a:srgbClr val="FF0000"/>
                </a:solidFill>
                <a:latin typeface="Garamond" pitchFamily="18" charset="0"/>
              </a:rPr>
              <a:t>и планами действий по предупреждению и ликвидации чрезвычайных ситуаций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по решению должностного лица, осуществляющего руководство гражданской обороной на соответствующей территории.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2090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15. Силы гражданской обороны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 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5. Нештатные формирования по обеспечению выполнения мероприятий по гражданской обороне привлекаются для решения задач в области гражданской обороны в соответствии с планами гражданской обороны и защиты населения </a:t>
            </a:r>
            <a:r>
              <a:rPr lang="ru-RU" sz="2800" strike="sngStrike" dirty="0">
                <a:solidFill>
                  <a:srgbClr val="FF0000"/>
                </a:solidFill>
                <a:latin typeface="Garamond" pitchFamily="18" charset="0"/>
              </a:rPr>
              <a:t>и планами действий по предупреждению и ликвидации чрезвычайных ситуаций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по решению должностного лица, осуществляющего руководство гражданской обороной на соответствующей территории.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6643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15. Силы гражданской обороны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 </a:t>
            </a:r>
          </a:p>
          <a:p>
            <a:pPr indent="450850" algn="just">
              <a:defRPr/>
            </a:pP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7.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 Спасательные службы представляют собой создаваемую исполнительными органами субъекта Российской Федерации, органами местного самоуправления совокупность сил и средств, которые функционально объединены на нештатной основе и привлекаются для выполнения мероприятий по гражданской обороне в соответствии с планами гражданской обороны и защиты населения по решению должностного лица, осуществляющего руководство гражданской обороной на соответствующей территории.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0064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15. Силы гражданской обороны</a:t>
            </a: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 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8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.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 Сотрудники и работники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ФПС ГПС,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работники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ПАСФ федерального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органа исполнительной власти, уполномоченного на решение задач в области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ГО,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вправе пресекать функционирование беспилотных воздушных, подводных и надводных судов и аппаратов, беспилотных транспортных средств и иных автоматизированных беспилотных комплексов (далее - беспилотные аппараты) в целях защиты своих сил и средств, населения при его эвакуации, проведении аварийно-спасательных и других неотложных работ, тушении пожаров в случае возникновения опасностей, восстановлении и поддержании порядка в районах, пострадавших в этих условиях, посредством подавления или преобразования сигналов дистанционного управления беспилотными аппаратами, воздействия на их пульты управления. </a:t>
            </a: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7918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12.02.1998 N 28-ФЗ (ред. от 23.07.2025) "О гражданской обороне"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15. Силы гражданской обороны</a:t>
            </a: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….Порядок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принятия решения о пресечении функционирования беспилотных аппаратов в указанных целях, а также перечень должностных лиц, уполномоченных на принятие такого решения, определяется руководителем федерального органа исполнительной власти, уполномоченного на решение задач в области гражданской обороны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.</a:t>
            </a: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9740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Федеральный закон от 21.12.1994 N 69-ФЗ (ред. от 07.07.2025) "О пожарной безопасности"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Статья 22. Тушение пожаров и проведение аварийно-спасательных работ</a:t>
            </a:r>
          </a:p>
          <a:p>
            <a:pPr indent="450850" algn="just">
              <a:defRPr/>
            </a:pP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В целях выработки предложений, направленных на совершенствование функций системы обеспечения пожарной безопасности, повышение эффективности деятельности по тушению пожаров и проведению аварийно-спасательных работ, минимизацию рисков причинения вреда (ущерба) вследствие пожаров и их последствий, и оценки причин, факторов, условий, повлекших возникновение пожаров и их последствий, в территориальных органах федерального органа исполнительной власти, уполномоченного на решение задач в области пожарной безопасности, создается экспертная комиссия. Положение об экспертной комиссии утверждается указанным федеральным органом исполнительной власти.</a:t>
            </a: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аппаратов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 указанных целях, а также перечень должностных лиц, уполномоченных на принятие такого решения, определяется руководителем федерального органа исполнительной власти, уполномоченного на решение задач в области гражданской обороны.</a:t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 smtClean="0">
              <a:solidFill>
                <a:srgbClr val="FF0000"/>
              </a:solidFill>
              <a:latin typeface="Garamond" pitchFamily="18" charset="0"/>
            </a:endParaRPr>
          </a:p>
          <a:p>
            <a:pPr>
              <a:defRPr/>
            </a:pPr>
            <a:endParaRPr lang="ru-RU" sz="2400" dirty="0" smtClean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9763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15.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Контрольно-наблюдательные дела обязательно формируются на каждый объект надзора, подлежащий отнесению в соответствии с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  <a:hlinkClick r:id="rId3"/>
              </a:rPr>
              <a:t>подпунктами "а"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 -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  <a:hlinkClick r:id="rId4"/>
              </a:rPr>
              <a:t>"в" пункта 24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 настоящего Положения к категориям риска причинения вреда (ущерба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),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и содержат идентификационные номера налогоплательщиков, информацию об отнесении объекта надзора к соответствующей категории риска и информацию об изменении категории риска, копии решений о проведении контрольных (надзорных) мероприятий, акты контрольных (надзорных) мероприятий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, акты о проведении обязательных профилактических визитов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со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всеми приложениями, предписания об устранении нарушений обязательных требований в области гражданской обороны, оригиналы или копии других документов по вопросам гражданской обороны за последние 5 лет.</a:t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132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15.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Контрольно-наблюдательные дела обязательно формируются на каждый объект надзора, подлежащий отнесению в соответствии с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  <a:hlinkClick r:id="rId3"/>
              </a:rPr>
              <a:t>подпунктами "а"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 -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  <a:hlinkClick r:id="rId4"/>
              </a:rPr>
              <a:t>"в" пункта 24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 настоящего Положения к категориям риска причинения вреда (ущерба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),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и содержат идентификационные номера налогоплательщиков, информацию об отнесении объекта надзора к соответствующей категории риска и информацию об изменении категории риска, копии решений о проведении контрольных (надзорных) мероприятий, акты контрольных (надзорных) мероприятий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, акты о проведении обязательных профилактических визитов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со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всеми приложениями, предписания об устранении нарушений обязательных требований в области гражданской обороны, оригиналы или копии других документов по вопросам гражданской обороны за последние 5 лет.</a:t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7596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22.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Проведение плановых контрольных (надзорных) мероприятий и обязательных профилактических визитов в зависимости от присвоенной категории риска объекту надзора осуществляется со следующей периодичностью:</a:t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а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)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 отношении объектов надзора, которые отнесены к категории высокого риска, проводятся плановые контрольные (надзорные) мероприятия один раз в 2 года либо один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обязательный профилактический визит в год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; </a:t>
            </a:r>
          </a:p>
          <a:p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б)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 отношении объектов надзора, которые отнесены к категориям значительного и среднего риска, проводятся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обязательные профилактические визиты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 периодичностью, определяемой Правительством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РФ в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соответствии с пунктом 3 части 2 статьи 25 Федерального закона "О государственном контроле (надзоре) и муниципальном контроле в 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РФ". </a:t>
            </a: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9959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24. С учетом оценки вероятности наступления негативных событий, которые могут повлечь причинение вреда (ущерба) охраняемым законом ценностям, и тяжести причинения вреда (ущерба) охраняемым законом ценностям объекты надзора подлежат отнесению к следующим категориям риска:</a:t>
            </a:r>
          </a:p>
          <a:p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в) к категории среднего риска:</a:t>
            </a:r>
          </a:p>
          <a:p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деятельность граждан и организаций, имеющих мобилизационные задания (заказы) или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задачи по мобилизационной работе;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4408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68. Обязательный профилактический визит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проводится с учетом положений статьи 52.1 Федерального закона "О государственном контроле (надзоре) и муниципальном контроле в Российской Федерации".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(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>69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. Профилактический визит 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по инициативе контролируемого лица проводится с учетом положений статьи 52.2 Федерального закона "О государственном контроле (надзоре) и муниципальном контроле в Российской Федерации".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924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79(1).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Инспекционный визит, рейдовый осмотр, выездная проверка могут проводиться с использованием средств дистанционного взаимодействия, в том числе посредством видео-конференц-связи, а также с использованием мобильного приложения "Инспектор" с учетом требований законодательства Российской Федерации о защите государственной, коммерческой, служебной или иной охраняемой законом тайны.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5255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112. Осмотр осуществляется инспектором в присутствии контролируемого лица или его представителя (за исключением проведения выездного обследования) и (или) с применением фотосъемки или видеозаписи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. Осмотр может осуществляться с использованием средств дистанционного взаимодействия, в том числе посредством видео-конференц-связи, а также с использованием мобильного приложения "Инспектор" с учетом требований законодательства Российской Федерации о защите государственной, коммерческой, служебной или иной охраняемой законом тайны.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5142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113. Досмотр осуществляется инспектором в присутствии контролируемого лица или его представителя с применением видеозаписи. Досмотр может осуществляться с использованием средств дистанционного взаимодействия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, в том числе посредством видео-конференц-связи, а также с использованием мобильного приложения "Инспектор" с учетом требований законодательства Российской Федерации о защите государственной, коммерческой, служебной или иной охраняемой законом тайны. 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В случае отсутствия контролируемого лица или его представителя проведение досмотра не допускается.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5392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114(1</a:t>
            </a: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>). Опрос может осуществляться в рамках инспекционного визита, рейдового осмотра и выездной проверки с использованием средств дистанционного взаимодействия, в том числе посредством видео-конференц-связи, а также с использованием мобильного приложения "Инспектор" с учетом требований законодательства Российской Федерации о защите государственной, коммерческой, служебной или иной охраняемой законом тайны.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2925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116(1). В ходе проведения рейдового осмотра, выездной проверки может совершаться контрольное (надзорное) действие - эксперимент, заключающийся в использовании тест-ситуаций.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116(2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). Тест-ситуация - это действие по созданию инспектором ситуации, в ходе которой возможно оценить соблюдение контролируемым лицом обязательных требований в области гражданской обороны, требований технического регламента</a:t>
            </a:r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.</a:t>
            </a:r>
          </a:p>
          <a:p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116(3). Эксперимент проводится инспектором по месту нахождения (осуществления деятельности) контролируемого лица (его филиалов, представительств, обособленных структурных подразделений) непосредственно в ходе проведения контрольного (надзорного) мероприятия.</a:t>
            </a:r>
          </a:p>
          <a:p>
            <a:endParaRPr lang="ru-RU" sz="2800" dirty="0">
              <a:solidFill>
                <a:srgbClr val="FF0000"/>
              </a:solidFill>
              <a:latin typeface="Garamond" pitchFamily="18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6935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31800" y="287338"/>
            <a:ext cx="9288463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Garamond" pitchFamily="18" charset="0"/>
              </a:rPr>
              <a:t>Постановление Правительства РФ от 25.06.2021 N 1007 (ред. от 27.08.2025) "О федеральном государственном надзоре в области гражданской обороны"</a:t>
            </a: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116(4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). В случае необходимости инспектор может привлекать для участия в эксперименте специалиста.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Garamond" pitchFamily="18" charset="0"/>
              </a:rPr>
              <a:t>116(5</a:t>
            </a:r>
            <a:r>
              <a:rPr lang="ru-RU" sz="2800" dirty="0">
                <a:solidFill>
                  <a:srgbClr val="FF0000"/>
                </a:solidFill>
                <a:latin typeface="Garamond" pitchFamily="18" charset="0"/>
              </a:rPr>
              <a:t>). Эксперимент может осуществляться в рамках рейдового осмотра, выездной проверки с использованием средств дистанционного взаимодействия, в том числе посредством видео-конференц-связи, а также с использованием мобильного приложения "Инспектор" с учетом требований законодательства Российской Федерации о защите государственной, коммерческой, служебной или иной охраняемой законом тайны.</a:t>
            </a:r>
            <a: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 smtClean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r>
              <a:rPr lang="ru-RU" sz="2800" dirty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Garamond" pitchFamily="18" charset="0"/>
              </a:rPr>
            </a:b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 indent="450850" algn="just"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  <a:p>
            <a:pPr>
              <a:defRPr/>
            </a:pPr>
            <a:endParaRPr lang="ru-RU" sz="2800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9604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1"/>
          <p:cNvSpPr>
            <a:spLocks noChangeArrowheads="1"/>
          </p:cNvSpPr>
          <p:nvPr/>
        </p:nvSpPr>
        <p:spPr bwMode="auto">
          <a:xfrm>
            <a:off x="196850" y="207963"/>
            <a:ext cx="9685338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360363" y="287338"/>
            <a:ext cx="9504362" cy="57562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 algn="ctr">
              <a:buFont typeface="Times New Roman" pitchFamily="16" charset="0"/>
              <a:buNone/>
              <a:defRPr/>
            </a:pPr>
            <a:r>
              <a:rPr lang="ru-RU" sz="2600" b="1" dirty="0" smtClean="0">
                <a:latin typeface="Georgia" pitchFamily="16" charset="0"/>
              </a:rPr>
              <a:t>Уважаемые коллеги !</a:t>
            </a:r>
          </a:p>
          <a:p>
            <a:pPr algn="ctr">
              <a:buFont typeface="Times New Roman" pitchFamily="16" charset="0"/>
              <a:buNone/>
              <a:defRPr/>
            </a:pPr>
            <a:endParaRPr lang="ru-RU" sz="2600" b="1" dirty="0" smtClean="0">
              <a:latin typeface="Georgia" pitchFamily="16" charset="0"/>
            </a:endParaRPr>
          </a:p>
          <a:p>
            <a:pPr algn="ctr">
              <a:buFont typeface="Times New Roman" pitchFamily="16" charset="0"/>
              <a:buNone/>
              <a:defRPr/>
            </a:pPr>
            <a:r>
              <a:rPr lang="ru-RU" sz="2600" b="1" dirty="0" smtClean="0">
                <a:latin typeface="Georgia" pitchFamily="16" charset="0"/>
              </a:rPr>
              <a:t>Будем рады ответить на любые интересующие вас вопросы в области гражданской обороны, защиты от ЧС, пожарной безопасности, охраны труда, промышленной безопасности.</a:t>
            </a:r>
          </a:p>
          <a:p>
            <a:pPr algn="ctr">
              <a:buFont typeface="Times New Roman" pitchFamily="16" charset="0"/>
              <a:buNone/>
              <a:defRPr/>
            </a:pPr>
            <a:endParaRPr lang="ru-RU" sz="2600" b="1" dirty="0" smtClean="0">
              <a:latin typeface="Georgia" pitchFamily="16" charset="0"/>
            </a:endParaRPr>
          </a:p>
          <a:p>
            <a:pPr algn="ctr">
              <a:buFont typeface="Times New Roman" pitchFamily="16" charset="0"/>
              <a:buNone/>
              <a:defRPr/>
            </a:pPr>
            <a:r>
              <a:rPr lang="ru-RU" sz="2600" b="1" dirty="0" smtClean="0">
                <a:latin typeface="Georgia" pitchFamily="16" charset="0"/>
              </a:rPr>
              <a:t>Звоните: </a:t>
            </a:r>
            <a:r>
              <a:rPr lang="ru-RU" sz="2600" b="1" dirty="0" smtClean="0">
                <a:solidFill>
                  <a:srgbClr val="2323DC"/>
                </a:solidFill>
                <a:latin typeface="Georgia" pitchFamily="16" charset="0"/>
              </a:rPr>
              <a:t>8 982 670 4 680, 8(3435)4</a:t>
            </a:r>
            <a:r>
              <a:rPr lang="en-US" sz="2600" b="1" dirty="0" smtClean="0">
                <a:solidFill>
                  <a:srgbClr val="2323DC"/>
                </a:solidFill>
                <a:latin typeface="Georgia" pitchFamily="16" charset="0"/>
              </a:rPr>
              <a:t>6</a:t>
            </a:r>
            <a:r>
              <a:rPr lang="ru-RU" sz="2600" b="1" dirty="0" smtClean="0">
                <a:solidFill>
                  <a:srgbClr val="2323DC"/>
                </a:solidFill>
                <a:latin typeface="Georgia" pitchFamily="16" charset="0"/>
              </a:rPr>
              <a:t>-</a:t>
            </a:r>
            <a:r>
              <a:rPr lang="en-US" sz="2600" b="1" dirty="0" smtClean="0">
                <a:solidFill>
                  <a:srgbClr val="2323DC"/>
                </a:solidFill>
                <a:latin typeface="Georgia" pitchFamily="16" charset="0"/>
              </a:rPr>
              <a:t>15</a:t>
            </a:r>
            <a:r>
              <a:rPr lang="ru-RU" sz="2600" b="1" dirty="0" smtClean="0">
                <a:solidFill>
                  <a:srgbClr val="2323DC"/>
                </a:solidFill>
                <a:latin typeface="Georgia" pitchFamily="16" charset="0"/>
              </a:rPr>
              <a:t>-5</a:t>
            </a:r>
            <a:r>
              <a:rPr lang="en-US" sz="2600" b="1" dirty="0" smtClean="0">
                <a:solidFill>
                  <a:srgbClr val="2323DC"/>
                </a:solidFill>
                <a:latin typeface="Georgia" pitchFamily="16" charset="0"/>
              </a:rPr>
              <a:t>0</a:t>
            </a:r>
            <a:endParaRPr lang="ru-RU" sz="2600" b="1" dirty="0" smtClean="0">
              <a:solidFill>
                <a:srgbClr val="2323DC"/>
              </a:solidFill>
              <a:latin typeface="Georgia" pitchFamily="16" charset="0"/>
            </a:endParaRPr>
          </a:p>
          <a:p>
            <a:pPr algn="ctr">
              <a:buFont typeface="Times New Roman" pitchFamily="16" charset="0"/>
              <a:buNone/>
              <a:defRPr/>
            </a:pPr>
            <a:endParaRPr lang="ru-RU" sz="2600" b="1" dirty="0" smtClean="0">
              <a:latin typeface="Georgia" pitchFamily="16" charset="0"/>
            </a:endParaRPr>
          </a:p>
          <a:p>
            <a:pPr algn="ctr">
              <a:buFont typeface="Times New Roman" pitchFamily="16" charset="0"/>
              <a:buNone/>
              <a:defRPr/>
            </a:pPr>
            <a:r>
              <a:rPr lang="ru-RU" sz="2600" b="1" dirty="0" smtClean="0">
                <a:latin typeface="Georgia" pitchFamily="16" charset="0"/>
              </a:rPr>
              <a:t>Пишите</a:t>
            </a:r>
            <a:r>
              <a:rPr lang="ru-RU" sz="2600" b="1" dirty="0" smtClean="0">
                <a:solidFill>
                  <a:schemeClr val="accent2">
                    <a:lumMod val="75000"/>
                  </a:schemeClr>
                </a:solidFill>
                <a:latin typeface="Georgia" pitchFamily="16" charset="0"/>
              </a:rPr>
              <a:t>: </a:t>
            </a:r>
            <a:r>
              <a:rPr lang="ru-RU" sz="2600" b="1" dirty="0" smtClean="0">
                <a:solidFill>
                  <a:srgbClr val="0070C0"/>
                </a:solidFill>
                <a:latin typeface="Georgia" pitchFamily="16" charset="0"/>
              </a:rPr>
              <a:t>gochs01@mail.ru</a:t>
            </a:r>
            <a:endParaRPr lang="ru-RU" sz="2600" b="1" dirty="0" smtClean="0">
              <a:solidFill>
                <a:srgbClr val="0070C0"/>
              </a:solidFill>
              <a:latin typeface="Georgia" pitchFamily="16" charset="0"/>
              <a:hlinkClick r:id="rId3"/>
            </a:endParaRPr>
          </a:p>
          <a:p>
            <a:pPr algn="ctr">
              <a:buFont typeface="Times New Roman" pitchFamily="16" charset="0"/>
              <a:buNone/>
              <a:defRPr/>
            </a:pPr>
            <a:endParaRPr lang="ru-RU" sz="2600" b="1" dirty="0" smtClean="0">
              <a:latin typeface="Georgia" pitchFamily="16" charset="0"/>
            </a:endParaRPr>
          </a:p>
          <a:p>
            <a:pPr algn="ctr">
              <a:buFont typeface="Times New Roman" pitchFamily="16" charset="0"/>
              <a:buNone/>
              <a:defRPr/>
            </a:pPr>
            <a:r>
              <a:rPr lang="ru-RU" sz="2600" b="1" dirty="0" smtClean="0">
                <a:latin typeface="Georgia" pitchFamily="16" charset="0"/>
              </a:rPr>
              <a:t>Добро пожаловать на наш сайт:</a:t>
            </a:r>
          </a:p>
          <a:p>
            <a:pPr algn="ctr">
              <a:buFont typeface="Times New Roman" pitchFamily="16" charset="0"/>
              <a:buNone/>
              <a:defRPr/>
            </a:pPr>
            <a:r>
              <a:rPr lang="ru-RU" sz="2600" b="1" dirty="0" smtClean="0">
                <a:latin typeface="Georgia" pitchFamily="16" charset="0"/>
              </a:rPr>
              <a:t> </a:t>
            </a:r>
            <a:r>
              <a:rPr lang="ru-RU" sz="2600" b="1" dirty="0" smtClean="0">
                <a:solidFill>
                  <a:srgbClr val="2300DC"/>
                </a:solidFill>
                <a:latin typeface="Georgia" pitchFamily="16" charset="0"/>
              </a:rPr>
              <a:t>www.goprofi.info</a:t>
            </a:r>
          </a:p>
          <a:p>
            <a:pPr algn="ctr">
              <a:buFont typeface="Times New Roman" pitchFamily="16" charset="0"/>
              <a:buNone/>
              <a:defRPr/>
            </a:pPr>
            <a:endParaRPr lang="ru-RU" sz="2600" dirty="0" smtClean="0">
              <a:latin typeface="Georgia" pitchFamily="16" charset="0"/>
            </a:endParaRPr>
          </a:p>
          <a:p>
            <a:pPr algn="ctr">
              <a:buFont typeface="Times New Roman" pitchFamily="16" charset="0"/>
              <a:buNone/>
              <a:defRPr/>
            </a:pPr>
            <a:endParaRPr lang="ru-RU" dirty="0" smtClean="0"/>
          </a:p>
          <a:p>
            <a:pPr algn="ctr">
              <a:buFont typeface="Times New Roman" pitchFamily="16" charset="0"/>
              <a:buNone/>
              <a:defRPr/>
            </a:pPr>
            <a:endParaRPr lang="ru-RU" dirty="0" smtClean="0"/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50" y="5327650"/>
            <a:ext cx="155892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"/>
          <p:cNvSpPr txBox="1">
            <a:spLocks noChangeArrowheads="1"/>
          </p:cNvSpPr>
          <p:nvPr/>
        </p:nvSpPr>
        <p:spPr bwMode="auto">
          <a:xfrm>
            <a:off x="550863" y="1338263"/>
            <a:ext cx="9056687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ru-RU" altLang="ru-RU" sz="7200">
                <a:solidFill>
                  <a:srgbClr val="0070C0"/>
                </a:solidFill>
                <a:latin typeface="Georgia" pitchFamily="18" charset="0"/>
              </a:rPr>
              <a:t>СПАСИБО ЗА ВНИМАНИЕ !</a:t>
            </a:r>
          </a:p>
        </p:txBody>
      </p:sp>
      <p:sp>
        <p:nvSpPr>
          <p:cNvPr id="46083" name="AutoShape 2"/>
          <p:cNvSpPr>
            <a:spLocks noChangeArrowheads="1"/>
          </p:cNvSpPr>
          <p:nvPr/>
        </p:nvSpPr>
        <p:spPr bwMode="auto">
          <a:xfrm>
            <a:off x="182563" y="207963"/>
            <a:ext cx="9685337" cy="7143750"/>
          </a:xfrm>
          <a:prstGeom prst="foldedCorner">
            <a:avLst>
              <a:gd name="adj" fmla="val 12500"/>
            </a:avLst>
          </a:prstGeom>
          <a:solidFill>
            <a:srgbClr val="BBE0E3">
              <a:alpha val="0"/>
            </a:srgbClr>
          </a:solidFill>
          <a:ln w="381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SimSun"/>
        <a:cs typeface=""/>
      </a:majorFont>
      <a:minorFont>
        <a:latin typeface="Times New Roman"/>
        <a:ea typeface="SimSun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38208</TotalTime>
  <Words>2830</Words>
  <Application>Microsoft Office PowerPoint</Application>
  <PresentationFormat>Произвольный</PresentationFormat>
  <Paragraphs>361</Paragraphs>
  <Slides>37</Slides>
  <Notes>37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user_n</dc:creator>
  <cp:lastModifiedBy>Вершинин А</cp:lastModifiedBy>
  <cp:revision>224</cp:revision>
  <cp:lastPrinted>1601-01-01T00:00:00Z</cp:lastPrinted>
  <dcterms:created xsi:type="dcterms:W3CDTF">2013-04-25T04:43:53Z</dcterms:created>
  <dcterms:modified xsi:type="dcterms:W3CDTF">2026-01-19T11:39:53Z</dcterms:modified>
</cp:coreProperties>
</file>